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7" d="100"/>
          <a:sy n="97" d="100"/>
        </p:scale>
        <p:origin x="96" y="1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1405004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D4FAE06-8CD0-4C8B-92AA-76E59742671C}" type="datetimeFigureOut">
              <a:rPr lang="es-MX" smtClean="0"/>
              <a:t>08/04/2022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1754621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3526303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Haga clic para modificar los estilos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A836DF-3D51-4355-B8A6-F48BDA31E7A4}" type="slidenum">
              <a:rPr lang="es-MX" smtClean="0"/>
              <a:t>‹Nº›</a:t>
            </a:fld>
            <a:endParaRPr lang="es-MX"/>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32072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568644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4FAE06-8CD0-4C8B-92AA-76E59742671C}" type="datetimeFigureOut">
              <a:rPr lang="es-MX" smtClean="0"/>
              <a:t>08/04/2022</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348083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4FAE06-8CD0-4C8B-92AA-76E59742671C}" type="datetimeFigureOut">
              <a:rPr lang="es-MX" smtClean="0"/>
              <a:t>08/04/2022</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1441404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576500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3950592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71209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63956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D4FAE06-8CD0-4C8B-92AA-76E59742671C}" type="datetimeFigureOut">
              <a:rPr lang="es-MX" smtClean="0"/>
              <a:t>08/04/2022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367430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D4FAE06-8CD0-4C8B-92AA-76E59742671C}" type="datetimeFigureOut">
              <a:rPr lang="es-MX" smtClean="0"/>
              <a:t>08/04/2022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4107614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3"/>
          <p:cNvSpPr>
            <a:spLocks noGrp="1"/>
          </p:cNvSpPr>
          <p:nvPr>
            <p:ph type="ftr" sz="quarter" idx="11"/>
          </p:nvPr>
        </p:nvSpPr>
        <p:spPr/>
        <p:txBody>
          <a:bodyPr/>
          <a:lstStyle/>
          <a:p>
            <a:endParaRPr lang="es-MX"/>
          </a:p>
        </p:txBody>
      </p:sp>
      <p:sp>
        <p:nvSpPr>
          <p:cNvPr id="6" name="Slide Number Placeholder 4"/>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201017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2"/>
          <p:cNvSpPr>
            <a:spLocks noGrp="1"/>
          </p:cNvSpPr>
          <p:nvPr>
            <p:ph type="ftr" sz="quarter" idx="11"/>
          </p:nvPr>
        </p:nvSpPr>
        <p:spPr/>
        <p:txBody>
          <a:bodyPr/>
          <a:lstStyle/>
          <a:p>
            <a:endParaRPr lang="es-MX"/>
          </a:p>
        </p:txBody>
      </p:sp>
      <p:sp>
        <p:nvSpPr>
          <p:cNvPr id="6" name="Slide Number Placeholder 3"/>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3344091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7" name="Date Placeholder 4"/>
          <p:cNvSpPr>
            <a:spLocks noGrp="1"/>
          </p:cNvSpPr>
          <p:nvPr>
            <p:ph type="dt" sz="half" idx="10"/>
          </p:nvPr>
        </p:nvSpPr>
        <p:spPr/>
        <p:txBody>
          <a:bodyPr/>
          <a:lstStyle/>
          <a:p>
            <a:fld id="{1D4FAE06-8CD0-4C8B-92AA-76E59742671C}" type="datetimeFigureOut">
              <a:rPr lang="es-MX" smtClean="0"/>
              <a:t>08/04/2022</a:t>
            </a:fld>
            <a:endParaRPr lang="es-MX"/>
          </a:p>
        </p:txBody>
      </p:sp>
      <p:sp>
        <p:nvSpPr>
          <p:cNvPr id="5" name="Footer Placeholder 5"/>
          <p:cNvSpPr>
            <a:spLocks noGrp="1"/>
          </p:cNvSpPr>
          <p:nvPr>
            <p:ph type="ftr" sz="quarter" idx="11"/>
          </p:nvPr>
        </p:nvSpPr>
        <p:spPr/>
        <p:txBody>
          <a:bodyPr/>
          <a:lstStyle/>
          <a:p>
            <a:endParaRPr lang="es-MX"/>
          </a:p>
        </p:txBody>
      </p:sp>
      <p:sp>
        <p:nvSpPr>
          <p:cNvPr id="6" name="Slide Number Placeholder 6"/>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401321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D4FAE06-8CD0-4C8B-92AA-76E59742671C}" type="datetimeFigureOut">
              <a:rPr lang="es-MX" smtClean="0"/>
              <a:t>08/04/2022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5A836DF-3D51-4355-B8A6-F48BDA31E7A4}" type="slidenum">
              <a:rPr lang="es-MX" smtClean="0"/>
              <a:t>‹Nº›</a:t>
            </a:fld>
            <a:endParaRPr lang="es-MX"/>
          </a:p>
        </p:txBody>
      </p:sp>
    </p:spTree>
    <p:extLst>
      <p:ext uri="{BB962C8B-B14F-4D97-AF65-F5344CB8AC3E}">
        <p14:creationId xmlns:p14="http://schemas.microsoft.com/office/powerpoint/2010/main" val="77342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4FAE06-8CD0-4C8B-92AA-76E59742671C}" type="datetimeFigureOut">
              <a:rPr lang="es-MX" smtClean="0"/>
              <a:t>08/04/2022</a:t>
            </a:fld>
            <a:endParaRPr lang="es-MX"/>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MX"/>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5A836DF-3D51-4355-B8A6-F48BDA31E7A4}" type="slidenum">
              <a:rPr lang="es-MX" smtClean="0"/>
              <a:t>‹Nº›</a:t>
            </a:fld>
            <a:endParaRPr lang="es-MX"/>
          </a:p>
        </p:txBody>
      </p:sp>
    </p:spTree>
    <p:extLst>
      <p:ext uri="{BB962C8B-B14F-4D97-AF65-F5344CB8AC3E}">
        <p14:creationId xmlns:p14="http://schemas.microsoft.com/office/powerpoint/2010/main" val="203769337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CE6D87-04E2-4BE3-87B1-51FF94CC5E8F}"/>
              </a:ext>
            </a:extLst>
          </p:cNvPr>
          <p:cNvSpPr>
            <a:spLocks noGrp="1"/>
          </p:cNvSpPr>
          <p:nvPr>
            <p:ph type="ctrTitle"/>
          </p:nvPr>
        </p:nvSpPr>
        <p:spPr>
          <a:xfrm>
            <a:off x="1238249" y="1352550"/>
            <a:ext cx="8704263" cy="4632022"/>
          </a:xfrm>
        </p:spPr>
        <p:txBody>
          <a:bodyPr/>
          <a:lstStyle/>
          <a:p>
            <a:pPr algn="ctr"/>
            <a:r>
              <a:rPr lang="es-MX" dirty="0"/>
              <a:t>Sistema Patio</a:t>
            </a:r>
            <a:br>
              <a:rPr lang="es-MX" dirty="0"/>
            </a:br>
            <a:r>
              <a:rPr lang="es-MX" dirty="0"/>
              <a:t/>
            </a:r>
            <a:br>
              <a:rPr lang="es-MX" dirty="0"/>
            </a:br>
            <a:r>
              <a:rPr lang="es-MX" dirty="0"/>
              <a:t>Cambios facturación versión 4.0</a:t>
            </a:r>
          </a:p>
        </p:txBody>
      </p:sp>
    </p:spTree>
    <p:extLst>
      <p:ext uri="{BB962C8B-B14F-4D97-AF65-F5344CB8AC3E}">
        <p14:creationId xmlns:p14="http://schemas.microsoft.com/office/powerpoint/2010/main" val="3269006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C5D108-537F-4A3A-971B-B6E3104B1C17}"/>
              </a:ext>
            </a:extLst>
          </p:cNvPr>
          <p:cNvSpPr>
            <a:spLocks noGrp="1"/>
          </p:cNvSpPr>
          <p:nvPr>
            <p:ph type="title"/>
          </p:nvPr>
        </p:nvSpPr>
        <p:spPr/>
        <p:txBody>
          <a:bodyPr/>
          <a:lstStyle/>
          <a:p>
            <a:pPr algn="ctr"/>
            <a:r>
              <a:rPr lang="es-MX" b="1" dirty="0"/>
              <a:t>Cambios derivados del SAT implementación facturación 4.0</a:t>
            </a:r>
          </a:p>
        </p:txBody>
      </p:sp>
      <p:sp>
        <p:nvSpPr>
          <p:cNvPr id="3" name="Marcador de contenido 2">
            <a:extLst>
              <a:ext uri="{FF2B5EF4-FFF2-40B4-BE49-F238E27FC236}">
                <a16:creationId xmlns:a16="http://schemas.microsoft.com/office/drawing/2014/main" id="{CD3A696D-7F5C-4BEB-B616-296B855A9563}"/>
              </a:ext>
            </a:extLst>
          </p:cNvPr>
          <p:cNvSpPr>
            <a:spLocks noGrp="1"/>
          </p:cNvSpPr>
          <p:nvPr>
            <p:ph idx="1"/>
          </p:nvPr>
        </p:nvSpPr>
        <p:spPr>
          <a:xfrm>
            <a:off x="777667" y="2179361"/>
            <a:ext cx="10816619" cy="4087084"/>
          </a:xfrm>
        </p:spPr>
        <p:txBody>
          <a:bodyPr>
            <a:normAutofit/>
          </a:bodyPr>
          <a:lstStyle/>
          <a:p>
            <a:pPr marL="514350" indent="-514350" algn="just">
              <a:buFont typeface="+mj-lt"/>
              <a:buAutoNum type="arabicPeriod"/>
            </a:pPr>
            <a:r>
              <a:rPr lang="es-MX" dirty="0"/>
              <a:t>Todos los clientes que facturan, deben de tener capturado su régimen fiscal. </a:t>
            </a:r>
          </a:p>
          <a:p>
            <a:pPr marL="514350" indent="-514350" algn="just">
              <a:buFont typeface="+mj-lt"/>
              <a:buAutoNum type="arabicPeriod"/>
            </a:pPr>
            <a:r>
              <a:rPr lang="es-MX" dirty="0"/>
              <a:t>Por nuevas reglas, los nombres fiscales de los clientes ya no pueden contener la información de Sociedad(SA de CV, SC, S de RL, </a:t>
            </a:r>
            <a:r>
              <a:rPr lang="es-MX" dirty="0" err="1"/>
              <a:t>etc</a:t>
            </a:r>
            <a:r>
              <a:rPr lang="es-MX" dirty="0"/>
              <a:t>). </a:t>
            </a:r>
          </a:p>
          <a:p>
            <a:pPr marL="514350" indent="-514350" algn="just">
              <a:buFont typeface="+mj-lt"/>
              <a:buAutoNum type="arabicPeriod"/>
            </a:pPr>
            <a:r>
              <a:rPr lang="es-MX" dirty="0"/>
              <a:t>El nombre del cliente debe ser exactamente escrito como esta registrado ante el SAT. Cualquier "." o ",", letra errónea o espacio en blanco de mas, y el documento no se timbrará.</a:t>
            </a:r>
          </a:p>
          <a:p>
            <a:pPr marL="514350" indent="-514350" algn="just">
              <a:buFont typeface="+mj-lt"/>
              <a:buAutoNum type="arabicPeriod"/>
            </a:pPr>
            <a:r>
              <a:rPr lang="es-MX" dirty="0"/>
              <a:t>Deben de capturar la información del domicilio Fiscal(Código postal como mínimo), ya que sin ella tampoco se timbrará la factura. El Código Postal debe ser el que tienen registrado ante el SAT, si capturan otro distinto no se timbrará.</a:t>
            </a:r>
          </a:p>
        </p:txBody>
      </p:sp>
      <p:sp>
        <p:nvSpPr>
          <p:cNvPr id="4" name="Rectangle 2">
            <a:extLst>
              <a:ext uri="{FF2B5EF4-FFF2-40B4-BE49-F238E27FC236}">
                <a16:creationId xmlns:a16="http://schemas.microsoft.com/office/drawing/2014/main" id="{3702B28D-14BF-4535-893D-64FA8C841C10}"/>
              </a:ext>
            </a:extLst>
          </p:cNvPr>
          <p:cNvSpPr>
            <a:spLocks noChangeArrowheads="1"/>
          </p:cNvSpPr>
          <p:nvPr/>
        </p:nvSpPr>
        <p:spPr bwMode="auto">
          <a:xfrm>
            <a:off x="777667" y="778831"/>
            <a:ext cx="2031325"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2688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ACD167A6-FD29-4F47-B83F-FB5293AE235F}"/>
              </a:ext>
            </a:extLst>
          </p:cNvPr>
          <p:cNvPicPr>
            <a:picLocks noChangeAspect="1"/>
          </p:cNvPicPr>
          <p:nvPr/>
        </p:nvPicPr>
        <p:blipFill>
          <a:blip r:embed="rId2"/>
          <a:stretch>
            <a:fillRect/>
          </a:stretch>
        </p:blipFill>
        <p:spPr>
          <a:xfrm>
            <a:off x="259550" y="732638"/>
            <a:ext cx="8154608" cy="5782843"/>
          </a:xfrm>
          <a:prstGeom prst="rect">
            <a:avLst/>
          </a:prstGeom>
        </p:spPr>
      </p:pic>
      <p:sp>
        <p:nvSpPr>
          <p:cNvPr id="2" name="Título 1">
            <a:extLst>
              <a:ext uri="{FF2B5EF4-FFF2-40B4-BE49-F238E27FC236}">
                <a16:creationId xmlns:a16="http://schemas.microsoft.com/office/drawing/2014/main" id="{8D674A21-39A9-4157-A977-45A415059CFD}"/>
              </a:ext>
            </a:extLst>
          </p:cNvPr>
          <p:cNvSpPr>
            <a:spLocks noGrp="1"/>
          </p:cNvSpPr>
          <p:nvPr>
            <p:ph type="title"/>
          </p:nvPr>
        </p:nvSpPr>
        <p:spPr>
          <a:xfrm>
            <a:off x="495300" y="24827"/>
            <a:ext cx="7994359" cy="407283"/>
          </a:xfrm>
        </p:spPr>
        <p:txBody>
          <a:bodyPr/>
          <a:lstStyle/>
          <a:p>
            <a:r>
              <a:rPr lang="es-MX" sz="3200" dirty="0"/>
              <a:t>EJEMPLO DEL CAMBIO EN EL SISTEMA</a:t>
            </a:r>
          </a:p>
        </p:txBody>
      </p:sp>
      <p:sp>
        <p:nvSpPr>
          <p:cNvPr id="4" name="CuadroTexto 3">
            <a:extLst>
              <a:ext uri="{FF2B5EF4-FFF2-40B4-BE49-F238E27FC236}">
                <a16:creationId xmlns:a16="http://schemas.microsoft.com/office/drawing/2014/main" id="{2F770CC5-EAF4-4A74-8C6F-385F02C5541A}"/>
              </a:ext>
            </a:extLst>
          </p:cNvPr>
          <p:cNvSpPr txBox="1"/>
          <p:nvPr/>
        </p:nvSpPr>
        <p:spPr>
          <a:xfrm>
            <a:off x="8489659" y="2501246"/>
            <a:ext cx="3282892" cy="830997"/>
          </a:xfrm>
          <a:prstGeom prst="rect">
            <a:avLst/>
          </a:prstGeom>
          <a:noFill/>
        </p:spPr>
        <p:txBody>
          <a:bodyPr wrap="square" rtlCol="0">
            <a:spAutoFit/>
          </a:bodyPr>
          <a:lstStyle/>
          <a:p>
            <a:pPr algn="just"/>
            <a:r>
              <a:rPr lang="es-MX" sz="1200" dirty="0"/>
              <a:t>En este apartado debes de incluir el régimen fiscal (el cual puedes consultar en tu constancia de situación fiscal); recuerda que es obligatorio para poder facturar.</a:t>
            </a:r>
          </a:p>
        </p:txBody>
      </p:sp>
      <p:cxnSp>
        <p:nvCxnSpPr>
          <p:cNvPr id="6" name="Conector recto de flecha 5">
            <a:extLst>
              <a:ext uri="{FF2B5EF4-FFF2-40B4-BE49-F238E27FC236}">
                <a16:creationId xmlns:a16="http://schemas.microsoft.com/office/drawing/2014/main" id="{25DF6F56-DBDD-467A-8C57-B061BD533CF3}"/>
              </a:ext>
            </a:extLst>
          </p:cNvPr>
          <p:cNvCxnSpPr>
            <a:cxnSpLocks/>
          </p:cNvCxnSpPr>
          <p:nvPr/>
        </p:nvCxnSpPr>
        <p:spPr>
          <a:xfrm flipH="1">
            <a:off x="6702803" y="2734811"/>
            <a:ext cx="1711355"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a:extLst>
              <a:ext uri="{FF2B5EF4-FFF2-40B4-BE49-F238E27FC236}">
                <a16:creationId xmlns:a16="http://schemas.microsoft.com/office/drawing/2014/main" id="{A76360BA-A0EA-40E8-881A-016DED0CDDE7}"/>
              </a:ext>
            </a:extLst>
          </p:cNvPr>
          <p:cNvCxnSpPr>
            <a:cxnSpLocks/>
          </p:cNvCxnSpPr>
          <p:nvPr/>
        </p:nvCxnSpPr>
        <p:spPr>
          <a:xfrm flipH="1">
            <a:off x="6778304" y="6133750"/>
            <a:ext cx="1711355"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de flecha 11">
            <a:extLst>
              <a:ext uri="{FF2B5EF4-FFF2-40B4-BE49-F238E27FC236}">
                <a16:creationId xmlns:a16="http://schemas.microsoft.com/office/drawing/2014/main" id="{5204CBAE-07EC-4EA1-929E-18488AC877E6}"/>
              </a:ext>
            </a:extLst>
          </p:cNvPr>
          <p:cNvCxnSpPr>
            <a:cxnSpLocks/>
          </p:cNvCxnSpPr>
          <p:nvPr/>
        </p:nvCxnSpPr>
        <p:spPr>
          <a:xfrm flipH="1">
            <a:off x="6702803" y="2192323"/>
            <a:ext cx="1711355"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CuadroTexto 12">
            <a:extLst>
              <a:ext uri="{FF2B5EF4-FFF2-40B4-BE49-F238E27FC236}">
                <a16:creationId xmlns:a16="http://schemas.microsoft.com/office/drawing/2014/main" id="{FE7E0391-5CFF-4A4D-BA1F-A7D04E7760CB}"/>
              </a:ext>
            </a:extLst>
          </p:cNvPr>
          <p:cNvSpPr txBox="1"/>
          <p:nvPr/>
        </p:nvSpPr>
        <p:spPr>
          <a:xfrm>
            <a:off x="8489659" y="1772614"/>
            <a:ext cx="3282892" cy="646331"/>
          </a:xfrm>
          <a:prstGeom prst="rect">
            <a:avLst/>
          </a:prstGeom>
          <a:noFill/>
        </p:spPr>
        <p:txBody>
          <a:bodyPr wrap="square" rtlCol="0">
            <a:spAutoFit/>
          </a:bodyPr>
          <a:lstStyle/>
          <a:p>
            <a:pPr algn="just"/>
            <a:r>
              <a:rPr lang="es-MX" sz="1200" dirty="0"/>
              <a:t>La razón social debe ir sin la información de la sociedad, solo el nombre principal. EJEMPLO: GRUPO YAVA (sin el S.A. de C.V.) </a:t>
            </a:r>
          </a:p>
        </p:txBody>
      </p:sp>
      <p:sp>
        <p:nvSpPr>
          <p:cNvPr id="14" name="CuadroTexto 13">
            <a:extLst>
              <a:ext uri="{FF2B5EF4-FFF2-40B4-BE49-F238E27FC236}">
                <a16:creationId xmlns:a16="http://schemas.microsoft.com/office/drawing/2014/main" id="{5A302CBE-5F2E-479C-BDF1-5BABBE8EB52C}"/>
              </a:ext>
            </a:extLst>
          </p:cNvPr>
          <p:cNvSpPr txBox="1"/>
          <p:nvPr/>
        </p:nvSpPr>
        <p:spPr>
          <a:xfrm>
            <a:off x="8489659" y="5707239"/>
            <a:ext cx="3282892" cy="646331"/>
          </a:xfrm>
          <a:prstGeom prst="rect">
            <a:avLst/>
          </a:prstGeom>
          <a:noFill/>
        </p:spPr>
        <p:txBody>
          <a:bodyPr wrap="square" rtlCol="0">
            <a:spAutoFit/>
          </a:bodyPr>
          <a:lstStyle/>
          <a:p>
            <a:pPr algn="just"/>
            <a:r>
              <a:rPr lang="es-MX" sz="1200" dirty="0"/>
              <a:t>Obligatorio incluir el código postal, tal cual viene en tu cédula fiscal, si pones alguno que no es el que está dado de alta en SAT, no se timbrará).</a:t>
            </a:r>
          </a:p>
        </p:txBody>
      </p:sp>
      <p:sp>
        <p:nvSpPr>
          <p:cNvPr id="15" name="CuadroTexto 14">
            <a:extLst>
              <a:ext uri="{FF2B5EF4-FFF2-40B4-BE49-F238E27FC236}">
                <a16:creationId xmlns:a16="http://schemas.microsoft.com/office/drawing/2014/main" id="{83958764-7241-44B2-B366-87560D57D36A}"/>
              </a:ext>
            </a:extLst>
          </p:cNvPr>
          <p:cNvSpPr txBox="1"/>
          <p:nvPr/>
        </p:nvSpPr>
        <p:spPr>
          <a:xfrm>
            <a:off x="8489659" y="480364"/>
            <a:ext cx="3282892" cy="461665"/>
          </a:xfrm>
          <a:prstGeom prst="rect">
            <a:avLst/>
          </a:prstGeom>
          <a:noFill/>
        </p:spPr>
        <p:txBody>
          <a:bodyPr wrap="square" rtlCol="0">
            <a:spAutoFit/>
          </a:bodyPr>
          <a:lstStyle/>
          <a:p>
            <a:pPr algn="just"/>
            <a:r>
              <a:rPr lang="es-MX" sz="1200" dirty="0"/>
              <a:t>Ingresar al apartado de Catálogo y darle clic en Clientes, y dar clic en editar.</a:t>
            </a:r>
          </a:p>
        </p:txBody>
      </p:sp>
      <p:pic>
        <p:nvPicPr>
          <p:cNvPr id="16" name="Imagen 15">
            <a:extLst>
              <a:ext uri="{FF2B5EF4-FFF2-40B4-BE49-F238E27FC236}">
                <a16:creationId xmlns:a16="http://schemas.microsoft.com/office/drawing/2014/main" id="{482C65D7-F537-4210-AF0E-90B5EBB87887}"/>
              </a:ext>
            </a:extLst>
          </p:cNvPr>
          <p:cNvPicPr>
            <a:picLocks noChangeAspect="1"/>
          </p:cNvPicPr>
          <p:nvPr/>
        </p:nvPicPr>
        <p:blipFill>
          <a:blip r:embed="rId3"/>
          <a:stretch>
            <a:fillRect/>
          </a:stretch>
        </p:blipFill>
        <p:spPr>
          <a:xfrm>
            <a:off x="8640049" y="997872"/>
            <a:ext cx="2495550" cy="723900"/>
          </a:xfrm>
          <a:prstGeom prst="rect">
            <a:avLst/>
          </a:prstGeom>
        </p:spPr>
      </p:pic>
      <p:sp>
        <p:nvSpPr>
          <p:cNvPr id="17" name="Elipse 16">
            <a:extLst>
              <a:ext uri="{FF2B5EF4-FFF2-40B4-BE49-F238E27FC236}">
                <a16:creationId xmlns:a16="http://schemas.microsoft.com/office/drawing/2014/main" id="{BD280BAF-A29F-495F-8E23-71D21C777241}"/>
              </a:ext>
            </a:extLst>
          </p:cNvPr>
          <p:cNvSpPr/>
          <p:nvPr/>
        </p:nvSpPr>
        <p:spPr>
          <a:xfrm>
            <a:off x="369116" y="2625754"/>
            <a:ext cx="687897" cy="184553"/>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s-MX"/>
          </a:p>
        </p:txBody>
      </p:sp>
      <p:sp>
        <p:nvSpPr>
          <p:cNvPr id="19" name="Elipse 18">
            <a:extLst>
              <a:ext uri="{FF2B5EF4-FFF2-40B4-BE49-F238E27FC236}">
                <a16:creationId xmlns:a16="http://schemas.microsoft.com/office/drawing/2014/main" id="{3B9F6579-9A49-4504-9A78-B45ABA3BCE85}"/>
              </a:ext>
            </a:extLst>
          </p:cNvPr>
          <p:cNvSpPr/>
          <p:nvPr/>
        </p:nvSpPr>
        <p:spPr>
          <a:xfrm>
            <a:off x="369115" y="6030404"/>
            <a:ext cx="687897" cy="184553"/>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s-MX"/>
          </a:p>
        </p:txBody>
      </p:sp>
      <p:sp>
        <p:nvSpPr>
          <p:cNvPr id="20" name="Elipse 19">
            <a:extLst>
              <a:ext uri="{FF2B5EF4-FFF2-40B4-BE49-F238E27FC236}">
                <a16:creationId xmlns:a16="http://schemas.microsoft.com/office/drawing/2014/main" id="{77FA0B23-0B6A-4FA9-9EA6-2AA04FC34382}"/>
              </a:ext>
            </a:extLst>
          </p:cNvPr>
          <p:cNvSpPr/>
          <p:nvPr/>
        </p:nvSpPr>
        <p:spPr>
          <a:xfrm>
            <a:off x="369115" y="1982144"/>
            <a:ext cx="761651" cy="317065"/>
          </a:xfrm>
          <a:prstGeom prst="ellipse">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s-MX"/>
          </a:p>
        </p:txBody>
      </p:sp>
    </p:spTree>
    <p:extLst>
      <p:ext uri="{BB962C8B-B14F-4D97-AF65-F5344CB8AC3E}">
        <p14:creationId xmlns:p14="http://schemas.microsoft.com/office/powerpoint/2010/main" val="347256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upo 60">
            <a:extLst>
              <a:ext uri="{FF2B5EF4-FFF2-40B4-BE49-F238E27FC236}">
                <a16:creationId xmlns:a16="http://schemas.microsoft.com/office/drawing/2014/main" id="{2F84628D-4E38-4C9E-B155-EAF6BEBC17F4}"/>
              </a:ext>
            </a:extLst>
          </p:cNvPr>
          <p:cNvGrpSpPr/>
          <p:nvPr/>
        </p:nvGrpSpPr>
        <p:grpSpPr>
          <a:xfrm>
            <a:off x="252267" y="591954"/>
            <a:ext cx="9234633" cy="6199371"/>
            <a:chOff x="290367" y="77604"/>
            <a:chExt cx="9803614" cy="6500957"/>
          </a:xfrm>
        </p:grpSpPr>
        <p:pic>
          <p:nvPicPr>
            <p:cNvPr id="15" name="Imagen 14">
              <a:extLst>
                <a:ext uri="{FF2B5EF4-FFF2-40B4-BE49-F238E27FC236}">
                  <a16:creationId xmlns:a16="http://schemas.microsoft.com/office/drawing/2014/main" id="{7DC97819-C0EC-460F-9B72-36F5B99AB7A8}"/>
                </a:ext>
              </a:extLst>
            </p:cNvPr>
            <p:cNvPicPr>
              <a:picLocks noChangeAspect="1"/>
            </p:cNvPicPr>
            <p:nvPr/>
          </p:nvPicPr>
          <p:blipFill>
            <a:blip r:embed="rId2"/>
            <a:stretch>
              <a:fillRect/>
            </a:stretch>
          </p:blipFill>
          <p:spPr>
            <a:xfrm>
              <a:off x="290367" y="77604"/>
              <a:ext cx="6558108" cy="6500957"/>
            </a:xfrm>
            <a:prstGeom prst="rect">
              <a:avLst/>
            </a:prstGeom>
          </p:spPr>
        </p:pic>
        <p:sp>
          <p:nvSpPr>
            <p:cNvPr id="19" name="Rectángulo 18">
              <a:extLst>
                <a:ext uri="{FF2B5EF4-FFF2-40B4-BE49-F238E27FC236}">
                  <a16:creationId xmlns:a16="http://schemas.microsoft.com/office/drawing/2014/main" id="{47A1DAFD-92D1-4C5C-AE89-366CAA10F860}"/>
                </a:ext>
              </a:extLst>
            </p:cNvPr>
            <p:cNvSpPr/>
            <p:nvPr/>
          </p:nvSpPr>
          <p:spPr>
            <a:xfrm>
              <a:off x="7524750" y="495292"/>
              <a:ext cx="2533650" cy="466725"/>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1000" dirty="0"/>
                <a:t>Se elimina la información de la sociedad, es decir, aparece Grupo YAVA sin el SA DE CV  </a:t>
              </a:r>
            </a:p>
          </p:txBody>
        </p:sp>
        <p:sp>
          <p:nvSpPr>
            <p:cNvPr id="20" name="Rectángulo 19">
              <a:extLst>
                <a:ext uri="{FF2B5EF4-FFF2-40B4-BE49-F238E27FC236}">
                  <a16:creationId xmlns:a16="http://schemas.microsoft.com/office/drawing/2014/main" id="{E42711D6-F643-42DC-A5DF-6A0453371EC5}"/>
                </a:ext>
              </a:extLst>
            </p:cNvPr>
            <p:cNvSpPr/>
            <p:nvPr/>
          </p:nvSpPr>
          <p:spPr>
            <a:xfrm>
              <a:off x="1828800" y="1000121"/>
              <a:ext cx="511833" cy="114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Rectángulo 20">
              <a:extLst>
                <a:ext uri="{FF2B5EF4-FFF2-40B4-BE49-F238E27FC236}">
                  <a16:creationId xmlns:a16="http://schemas.microsoft.com/office/drawing/2014/main" id="{C8BE334F-45A1-4394-B8CF-00DDF7216195}"/>
                </a:ext>
              </a:extLst>
            </p:cNvPr>
            <p:cNvSpPr/>
            <p:nvPr/>
          </p:nvSpPr>
          <p:spPr>
            <a:xfrm>
              <a:off x="7524751" y="2326660"/>
              <a:ext cx="2533649" cy="612822"/>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1000" dirty="0"/>
                <a:t>Se elimina la información de la sociedad, es decir, aparece PACIFIC WORLD sin el S DE RL DE CV  </a:t>
              </a:r>
            </a:p>
          </p:txBody>
        </p:sp>
        <p:sp>
          <p:nvSpPr>
            <p:cNvPr id="22" name="Rectángulo 21">
              <a:extLst>
                <a:ext uri="{FF2B5EF4-FFF2-40B4-BE49-F238E27FC236}">
                  <a16:creationId xmlns:a16="http://schemas.microsoft.com/office/drawing/2014/main" id="{C3A99578-AF27-46A0-9C55-F4A35581916A}"/>
                </a:ext>
              </a:extLst>
            </p:cNvPr>
            <p:cNvSpPr/>
            <p:nvPr/>
          </p:nvSpPr>
          <p:spPr>
            <a:xfrm>
              <a:off x="7524751" y="1166764"/>
              <a:ext cx="2533650" cy="328616"/>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1000" dirty="0"/>
                <a:t>Dirección fiscal completa, incluido CP.</a:t>
              </a:r>
            </a:p>
          </p:txBody>
        </p:sp>
        <p:sp>
          <p:nvSpPr>
            <p:cNvPr id="23" name="Rectángulo 22">
              <a:extLst>
                <a:ext uri="{FF2B5EF4-FFF2-40B4-BE49-F238E27FC236}">
                  <a16:creationId xmlns:a16="http://schemas.microsoft.com/office/drawing/2014/main" id="{0CD756EB-1E63-4A14-AD4A-86E031775E8D}"/>
                </a:ext>
              </a:extLst>
            </p:cNvPr>
            <p:cNvSpPr/>
            <p:nvPr/>
          </p:nvSpPr>
          <p:spPr>
            <a:xfrm>
              <a:off x="7560333" y="3862084"/>
              <a:ext cx="2533648" cy="505890"/>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1000" dirty="0"/>
                <a:t>Aparece el régimen fiscal conforme a lo indicado en la constancia fiscal del SAT.</a:t>
              </a:r>
            </a:p>
          </p:txBody>
        </p:sp>
        <p:cxnSp>
          <p:nvCxnSpPr>
            <p:cNvPr id="25" name="Conector recto de flecha 24">
              <a:extLst>
                <a:ext uri="{FF2B5EF4-FFF2-40B4-BE49-F238E27FC236}">
                  <a16:creationId xmlns:a16="http://schemas.microsoft.com/office/drawing/2014/main" id="{81A30FD1-38C9-4D0A-83F1-A63A3730374A}"/>
                </a:ext>
              </a:extLst>
            </p:cNvPr>
            <p:cNvCxnSpPr>
              <a:cxnSpLocks/>
              <a:stCxn id="19" idx="1"/>
              <a:endCxn id="20" idx="1"/>
            </p:cNvCxnSpPr>
            <p:nvPr/>
          </p:nvCxnSpPr>
          <p:spPr>
            <a:xfrm flipH="1">
              <a:off x="1828800" y="728655"/>
              <a:ext cx="5695950" cy="32861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a:extLst>
                <a:ext uri="{FF2B5EF4-FFF2-40B4-BE49-F238E27FC236}">
                  <a16:creationId xmlns:a16="http://schemas.microsoft.com/office/drawing/2014/main" id="{0F03C0EA-9968-49C9-B1BC-5F64831C4213}"/>
                </a:ext>
              </a:extLst>
            </p:cNvPr>
            <p:cNvCxnSpPr>
              <a:cxnSpLocks/>
              <a:stCxn id="21" idx="1"/>
            </p:cNvCxnSpPr>
            <p:nvPr/>
          </p:nvCxnSpPr>
          <p:spPr>
            <a:xfrm flipH="1" flipV="1">
              <a:off x="1610121" y="2272774"/>
              <a:ext cx="5914631" cy="36029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ector recto de flecha 29">
              <a:extLst>
                <a:ext uri="{FF2B5EF4-FFF2-40B4-BE49-F238E27FC236}">
                  <a16:creationId xmlns:a16="http://schemas.microsoft.com/office/drawing/2014/main" id="{A6ED2B0F-234A-4E5C-A61B-C6E91B4CE6D2}"/>
                </a:ext>
              </a:extLst>
            </p:cNvPr>
            <p:cNvCxnSpPr>
              <a:cxnSpLocks/>
              <a:stCxn id="22" idx="1"/>
            </p:cNvCxnSpPr>
            <p:nvPr/>
          </p:nvCxnSpPr>
          <p:spPr>
            <a:xfrm flipH="1">
              <a:off x="1514475" y="1331072"/>
              <a:ext cx="6010276" cy="4035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ector recto de flecha 32">
              <a:extLst>
                <a:ext uri="{FF2B5EF4-FFF2-40B4-BE49-F238E27FC236}">
                  <a16:creationId xmlns:a16="http://schemas.microsoft.com/office/drawing/2014/main" id="{74522325-1324-4A31-87DE-0C21F8E2497D}"/>
                </a:ext>
              </a:extLst>
            </p:cNvPr>
            <p:cNvCxnSpPr>
              <a:cxnSpLocks/>
              <a:stCxn id="35" idx="1"/>
            </p:cNvCxnSpPr>
            <p:nvPr/>
          </p:nvCxnSpPr>
          <p:spPr>
            <a:xfrm flipH="1">
              <a:off x="2905125" y="1954916"/>
              <a:ext cx="4619626" cy="7690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Rectángulo 34">
              <a:extLst>
                <a:ext uri="{FF2B5EF4-FFF2-40B4-BE49-F238E27FC236}">
                  <a16:creationId xmlns:a16="http://schemas.microsoft.com/office/drawing/2014/main" id="{9F01005F-3736-4D42-B0E5-4FD09DBCB5B5}"/>
                </a:ext>
              </a:extLst>
            </p:cNvPr>
            <p:cNvSpPr/>
            <p:nvPr/>
          </p:nvSpPr>
          <p:spPr>
            <a:xfrm>
              <a:off x="7524751" y="1739411"/>
              <a:ext cx="2533650" cy="431010"/>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1000" dirty="0"/>
                <a:t>Aparece el régimen fiscal conforme a lo indicado en la constancia del SAT.</a:t>
              </a:r>
            </a:p>
          </p:txBody>
        </p:sp>
        <p:cxnSp>
          <p:nvCxnSpPr>
            <p:cNvPr id="43" name="Conector recto de flecha 42">
              <a:extLst>
                <a:ext uri="{FF2B5EF4-FFF2-40B4-BE49-F238E27FC236}">
                  <a16:creationId xmlns:a16="http://schemas.microsoft.com/office/drawing/2014/main" id="{BC479EC5-E152-415E-97E9-E848A5B2383C}"/>
                </a:ext>
              </a:extLst>
            </p:cNvPr>
            <p:cNvCxnSpPr>
              <a:cxnSpLocks/>
              <a:stCxn id="23" idx="1"/>
            </p:cNvCxnSpPr>
            <p:nvPr/>
          </p:nvCxnSpPr>
          <p:spPr>
            <a:xfrm flipH="1" flipV="1">
              <a:off x="5250522" y="2897589"/>
              <a:ext cx="2309811" cy="121744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ector recto de flecha 45">
              <a:extLst>
                <a:ext uri="{FF2B5EF4-FFF2-40B4-BE49-F238E27FC236}">
                  <a16:creationId xmlns:a16="http://schemas.microsoft.com/office/drawing/2014/main" id="{411FA28C-A58A-46F5-BAB3-31F8F725377F}"/>
                </a:ext>
              </a:extLst>
            </p:cNvPr>
            <p:cNvCxnSpPr>
              <a:cxnSpLocks/>
              <a:stCxn id="50" idx="1"/>
            </p:cNvCxnSpPr>
            <p:nvPr/>
          </p:nvCxnSpPr>
          <p:spPr>
            <a:xfrm flipH="1" flipV="1">
              <a:off x="4219575" y="3123164"/>
              <a:ext cx="3340757" cy="167582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Rectángulo 49">
              <a:extLst>
                <a:ext uri="{FF2B5EF4-FFF2-40B4-BE49-F238E27FC236}">
                  <a16:creationId xmlns:a16="http://schemas.microsoft.com/office/drawing/2014/main" id="{8714958A-B1F2-47E9-A895-F0094F630DCC}"/>
                </a:ext>
              </a:extLst>
            </p:cNvPr>
            <p:cNvSpPr/>
            <p:nvPr/>
          </p:nvSpPr>
          <p:spPr>
            <a:xfrm>
              <a:off x="7560332" y="4583479"/>
              <a:ext cx="2533649" cy="431010"/>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1000" dirty="0"/>
                <a:t>Nueva versión de facturación</a:t>
              </a:r>
            </a:p>
          </p:txBody>
        </p:sp>
        <p:sp>
          <p:nvSpPr>
            <p:cNvPr id="54" name="Rectángulo 53">
              <a:extLst>
                <a:ext uri="{FF2B5EF4-FFF2-40B4-BE49-F238E27FC236}">
                  <a16:creationId xmlns:a16="http://schemas.microsoft.com/office/drawing/2014/main" id="{35BD5F73-BAD2-485C-B770-AA9F4F0E8858}"/>
                </a:ext>
              </a:extLst>
            </p:cNvPr>
            <p:cNvSpPr/>
            <p:nvPr/>
          </p:nvSpPr>
          <p:spPr>
            <a:xfrm>
              <a:off x="7542543" y="3154988"/>
              <a:ext cx="2533648" cy="505889"/>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1000" dirty="0"/>
                <a:t>Obligatorio anexar la dirección fiscal, mínimo el C.P. conforme a la constancia del SAT.</a:t>
              </a:r>
            </a:p>
          </p:txBody>
        </p:sp>
        <p:cxnSp>
          <p:nvCxnSpPr>
            <p:cNvPr id="57" name="Conector recto de flecha 56">
              <a:extLst>
                <a:ext uri="{FF2B5EF4-FFF2-40B4-BE49-F238E27FC236}">
                  <a16:creationId xmlns:a16="http://schemas.microsoft.com/office/drawing/2014/main" id="{C976D23C-FD90-4910-AEF6-16964E7AF859}"/>
                </a:ext>
              </a:extLst>
            </p:cNvPr>
            <p:cNvCxnSpPr>
              <a:cxnSpLocks/>
            </p:cNvCxnSpPr>
            <p:nvPr/>
          </p:nvCxnSpPr>
          <p:spPr>
            <a:xfrm flipH="1" flipV="1">
              <a:off x="2340633" y="2617274"/>
              <a:ext cx="5184115" cy="71589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62" name="Título 1">
            <a:extLst>
              <a:ext uri="{FF2B5EF4-FFF2-40B4-BE49-F238E27FC236}">
                <a16:creationId xmlns:a16="http://schemas.microsoft.com/office/drawing/2014/main" id="{453EB310-174A-451B-A6EA-A037B88CF3E8}"/>
              </a:ext>
            </a:extLst>
          </p:cNvPr>
          <p:cNvSpPr>
            <a:spLocks noGrp="1"/>
          </p:cNvSpPr>
          <p:nvPr>
            <p:ph type="title"/>
          </p:nvPr>
        </p:nvSpPr>
        <p:spPr>
          <a:xfrm>
            <a:off x="114300" y="72259"/>
            <a:ext cx="11182350" cy="758838"/>
          </a:xfrm>
        </p:spPr>
        <p:txBody>
          <a:bodyPr/>
          <a:lstStyle/>
          <a:p>
            <a:r>
              <a:rPr lang="es-MX" sz="2800" dirty="0"/>
              <a:t>EJEMPLO DE FACTURA TIMBRADA CON LA NUEVA VERSIÓN</a:t>
            </a:r>
          </a:p>
        </p:txBody>
      </p:sp>
    </p:spTree>
    <p:extLst>
      <p:ext uri="{BB962C8B-B14F-4D97-AF65-F5344CB8AC3E}">
        <p14:creationId xmlns:p14="http://schemas.microsoft.com/office/powerpoint/2010/main" val="40386001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1206</TotalTime>
  <Words>349</Words>
  <Application>Microsoft Office PowerPoint</Application>
  <PresentationFormat>Panorámica</PresentationFormat>
  <Paragraphs>20</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Century Gothic</vt:lpstr>
      <vt:lpstr>Wingdings 3</vt:lpstr>
      <vt:lpstr>Ion</vt:lpstr>
      <vt:lpstr>Sistema Patio  Cambios facturación versión 4.0</vt:lpstr>
      <vt:lpstr>Cambios derivados del SAT implementación facturación 4.0</vt:lpstr>
      <vt:lpstr>EJEMPLO DEL CAMBIO EN EL SISTEMA</vt:lpstr>
      <vt:lpstr>EJEMPLO DE FACTURA TIMBRADA CON LA NUEVA VERSIÓN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Patio  Cambios facturación versión 4.0</dc:title>
  <dc:creator>ariana Leon cisneros</dc:creator>
  <cp:lastModifiedBy>peter</cp:lastModifiedBy>
  <cp:revision>3</cp:revision>
  <dcterms:created xsi:type="dcterms:W3CDTF">2022-04-05T22:54:14Z</dcterms:created>
  <dcterms:modified xsi:type="dcterms:W3CDTF">2022-04-08T15:16:41Z</dcterms:modified>
</cp:coreProperties>
</file>